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88" r:id="rId2"/>
    <p:sldId id="316" r:id="rId3"/>
    <p:sldId id="321" r:id="rId4"/>
    <p:sldId id="327" r:id="rId5"/>
    <p:sldId id="320" r:id="rId6"/>
    <p:sldId id="322" r:id="rId7"/>
    <p:sldId id="323" r:id="rId8"/>
    <p:sldId id="324" r:id="rId9"/>
    <p:sldId id="325" r:id="rId10"/>
    <p:sldId id="326" r:id="rId11"/>
    <p:sldId id="317" r:id="rId12"/>
    <p:sldId id="328" r:id="rId13"/>
    <p:sldId id="318" r:id="rId14"/>
    <p:sldId id="31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2" autoAdjust="0"/>
  </p:normalViewPr>
  <p:slideViewPr>
    <p:cSldViewPr>
      <p:cViewPr varScale="1">
        <p:scale>
          <a:sx n="112" d="100"/>
          <a:sy n="112" d="100"/>
        </p:scale>
        <p:origin x="-15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4927A-AA25-49CD-AF06-85B1292EA8AB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F3D41-94F4-47E2-A46F-A40DE5E6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74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10F25AA-8DC5-443E-B556-3FD0BC160FEC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5AA-8DC5-443E-B556-3FD0BC160FEC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10F25AA-8DC5-443E-B556-3FD0BC160FEC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5AA-8DC5-443E-B556-3FD0BC160FEC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5AA-8DC5-443E-B556-3FD0BC160FEC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10F25AA-8DC5-443E-B556-3FD0BC160FEC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10F25AA-8DC5-443E-B556-3FD0BC160FEC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5AA-8DC5-443E-B556-3FD0BC160FEC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5AA-8DC5-443E-B556-3FD0BC160FEC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5AA-8DC5-443E-B556-3FD0BC160FEC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10F25AA-8DC5-443E-B556-3FD0BC160FEC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10F25AA-8DC5-443E-B556-3FD0BC160FEC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9752" y="2132856"/>
            <a:ext cx="6696744" cy="3806552"/>
          </a:xfrm>
        </p:spPr>
        <p:txBody>
          <a:bodyPr>
            <a:normAutofit/>
          </a:bodyPr>
          <a:lstStyle/>
          <a:p>
            <a:pPr lvl="0"/>
            <a:r>
              <a:rPr lang="en-US" sz="7200" dirty="0" err="1" smtClean="0"/>
              <a:t>ASErvice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4800" dirty="0" smtClean="0"/>
              <a:t>Производство продуктов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2. </a:t>
            </a:r>
            <a:r>
              <a:rPr lang="ru-RU" sz="3200" dirty="0" smtClean="0"/>
              <a:t>Импорт заказов в </a:t>
            </a:r>
            <a:r>
              <a:rPr lang="en-US" sz="3200" dirty="0" smtClean="0"/>
              <a:t>Gates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3. Ожидание изготовления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138864" cy="1839433"/>
          </a:xfrm>
        </p:spPr>
        <p:txBody>
          <a:bodyPr>
            <a:noAutofit/>
          </a:bodyPr>
          <a:lstStyle/>
          <a:p>
            <a:pPr marL="457200" indent="-457200">
              <a:buClr>
                <a:srgbClr val="92D050"/>
              </a:buClr>
              <a:buSzPct val="100000"/>
              <a:buFont typeface="+mj-lt"/>
              <a:buAutoNum type="arabicPeriod" startAt="6"/>
            </a:pPr>
            <a:r>
              <a:rPr lang="ru-RU" sz="2200" dirty="0" smtClean="0"/>
              <a:t>Перейдя в «Заказы на секционные ворота» выбранного клиента, Вы увидите заказ, который был импортирован</a:t>
            </a:r>
            <a:r>
              <a:rPr lang="ru-RU" sz="2200" dirty="0" smtClean="0"/>
              <a:t>.</a:t>
            </a:r>
            <a:r>
              <a:rPr lang="en-US" sz="2200" dirty="0" smtClean="0"/>
              <a:t> </a:t>
            </a:r>
            <a:endParaRPr lang="ru-RU" sz="2200" dirty="0" smtClean="0"/>
          </a:p>
          <a:p>
            <a:pPr marL="457200" indent="-457200">
              <a:buClr>
                <a:srgbClr val="92D050"/>
              </a:buClr>
              <a:buSzPct val="100000"/>
              <a:buNone/>
            </a:pPr>
            <a:r>
              <a:rPr lang="ru-RU" sz="2200" dirty="0" smtClean="0"/>
              <a:t>	</a:t>
            </a:r>
            <a:r>
              <a:rPr lang="ru-RU" sz="2200" dirty="0" smtClean="0"/>
              <a:t>Далее расчет ворот выполняют технологи (статусы </a:t>
            </a:r>
            <a:r>
              <a:rPr lang="en-US" sz="2200" dirty="0" smtClean="0"/>
              <a:t>P,</a:t>
            </a:r>
            <a:r>
              <a:rPr lang="ru-RU" sz="2200" dirty="0" smtClean="0"/>
              <a:t> </a:t>
            </a:r>
            <a:r>
              <a:rPr lang="en-US" sz="2200" dirty="0" smtClean="0"/>
              <a:t>S</a:t>
            </a:r>
            <a:r>
              <a:rPr lang="ru-RU" sz="2200" dirty="0" smtClean="0"/>
              <a:t>)</a:t>
            </a:r>
            <a:r>
              <a:rPr lang="ru-RU" sz="2200" dirty="0" smtClean="0"/>
              <a:t>,</a:t>
            </a:r>
            <a:r>
              <a:rPr lang="en-US" sz="2200" dirty="0" smtClean="0"/>
              <a:t> </a:t>
            </a:r>
            <a:r>
              <a:rPr lang="ru-RU" sz="2200" dirty="0" smtClean="0"/>
              <a:t>после чего ворота необходимо </a:t>
            </a:r>
            <a:r>
              <a:rPr lang="ru-RU" sz="2200" b="1" dirty="0" smtClean="0"/>
              <a:t>отправить в производство </a:t>
            </a:r>
            <a:r>
              <a:rPr lang="ru-RU" sz="2200" dirty="0" smtClean="0"/>
              <a:t>(</a:t>
            </a:r>
            <a:r>
              <a:rPr lang="ru-RU" sz="2200" dirty="0" smtClean="0"/>
              <a:t>установить </a:t>
            </a:r>
            <a:r>
              <a:rPr lang="ru-RU" sz="2200" dirty="0" smtClean="0"/>
              <a:t>отметку в поле В) </a:t>
            </a:r>
            <a:endParaRPr lang="en-US" sz="2200" dirty="0" smtClean="0"/>
          </a:p>
          <a:p>
            <a:pPr marL="457200" indent="-457200">
              <a:buClr>
                <a:srgbClr val="92D050"/>
              </a:buClr>
              <a:buSzPct val="100000"/>
              <a:buNone/>
            </a:pPr>
            <a:endParaRPr lang="ru-RU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58616" b="67865"/>
          <a:stretch>
            <a:fillRect/>
          </a:stretch>
        </p:blipFill>
        <p:spPr bwMode="auto">
          <a:xfrm>
            <a:off x="1547664" y="3501008"/>
            <a:ext cx="6912768" cy="295232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956376" y="5661248"/>
            <a:ext cx="57606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 smtClean="0"/>
              <a:t>4. Отправка заказа в </a:t>
            </a:r>
            <a:r>
              <a:rPr lang="ru-RU" sz="3200" dirty="0" smtClean="0"/>
              <a:t>производство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354888" cy="1119353"/>
          </a:xfrm>
        </p:spPr>
        <p:txBody>
          <a:bodyPr>
            <a:normAutofit/>
          </a:bodyPr>
          <a:lstStyle/>
          <a:p>
            <a:pPr lvl="0">
              <a:buClr>
                <a:srgbClr val="92D050"/>
              </a:buCl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700808"/>
            <a:ext cx="79573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D050"/>
              </a:buClr>
            </a:pPr>
            <a:r>
              <a:rPr lang="ru-RU" sz="2200" dirty="0" smtClean="0">
                <a:latin typeface="Calibri" pitchFamily="34" charset="0"/>
              </a:rPr>
              <a:t>На портале </a:t>
            </a:r>
            <a:r>
              <a:rPr lang="en-US" sz="2200" dirty="0" err="1" smtClean="0">
                <a:latin typeface="Calibri" pitchFamily="34" charset="0"/>
              </a:rPr>
              <a:t>A</a:t>
            </a:r>
            <a:r>
              <a:rPr lang="en-US" sz="2200" dirty="0" err="1" smtClean="0">
                <a:latin typeface="Calibri" pitchFamily="34" charset="0"/>
              </a:rPr>
              <a:t>S</a:t>
            </a:r>
            <a:r>
              <a:rPr lang="en-US" sz="2200" dirty="0" err="1" smtClean="0">
                <a:latin typeface="Calibri" pitchFamily="34" charset="0"/>
              </a:rPr>
              <a:t>ervice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ru-RU" sz="2200" dirty="0" smtClean="0">
                <a:latin typeface="Calibri" pitchFamily="34" charset="0"/>
              </a:rPr>
              <a:t>ворота также необходимо </a:t>
            </a:r>
            <a:r>
              <a:rPr lang="ru-RU" sz="2200" b="1" dirty="0" smtClean="0">
                <a:latin typeface="Calibri" pitchFamily="34" charset="0"/>
              </a:rPr>
              <a:t>отправить в производство</a:t>
            </a:r>
            <a:r>
              <a:rPr lang="ru-RU" sz="2200" dirty="0" smtClean="0">
                <a:latin typeface="Calibri" pitchFamily="34" charset="0"/>
              </a:rPr>
              <a:t>, для этого:</a:t>
            </a:r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Calibri" pitchFamily="34" charset="0"/>
              </a:rPr>
              <a:t> перейдите </a:t>
            </a:r>
            <a:r>
              <a:rPr lang="ru-RU" sz="2200" dirty="0" smtClean="0">
                <a:latin typeface="Calibri" pitchFamily="34" charset="0"/>
              </a:rPr>
              <a:t>в раздел «Корзина»;</a:t>
            </a:r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Calibri" pitchFamily="34" charset="0"/>
              </a:rPr>
              <a:t> </a:t>
            </a:r>
            <a:r>
              <a:rPr lang="ru-RU" sz="2200" dirty="0" smtClean="0">
                <a:latin typeface="Calibri" pitchFamily="34" charset="0"/>
              </a:rPr>
              <a:t>отметьте необходимые изделия; </a:t>
            </a:r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Calibri" pitchFamily="34" charset="0"/>
              </a:rPr>
              <a:t> </a:t>
            </a:r>
            <a:r>
              <a:rPr lang="ru-RU" sz="2200" dirty="0" smtClean="0">
                <a:latin typeface="Calibri" pitchFamily="34" charset="0"/>
              </a:rPr>
              <a:t>нажмите кнопку «Отправить в производство»;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8350896" cy="259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5</a:t>
            </a:r>
            <a:r>
              <a:rPr lang="ru-RU" sz="3200" dirty="0" smtClean="0"/>
              <a:t>.</a:t>
            </a:r>
            <a:r>
              <a:rPr lang="en-US" sz="3200" dirty="0" smtClean="0"/>
              <a:t> </a:t>
            </a:r>
            <a:r>
              <a:rPr lang="ru-RU" sz="3200" dirty="0" smtClean="0"/>
              <a:t>Формирование отгрузочных объемов 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354888" cy="1119353"/>
          </a:xfrm>
        </p:spPr>
        <p:txBody>
          <a:bodyPr>
            <a:normAutofit/>
          </a:bodyPr>
          <a:lstStyle/>
          <a:p>
            <a:pPr lvl="0">
              <a:buClr>
                <a:srgbClr val="92D050"/>
              </a:buCl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700808"/>
            <a:ext cx="7957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D050"/>
              </a:buClr>
            </a:pPr>
            <a:r>
              <a:rPr lang="ru-RU" sz="2200" dirty="0" smtClean="0"/>
              <a:t>Формирование отгрузочных документов и объемов на отгрузку в </a:t>
            </a:r>
            <a:r>
              <a:rPr lang="en-US" sz="2200" dirty="0" smtClean="0"/>
              <a:t>Gates </a:t>
            </a:r>
            <a:r>
              <a:rPr lang="ru-RU" sz="2200" dirty="0" smtClean="0"/>
              <a:t>по окончании производства </a:t>
            </a:r>
            <a:r>
              <a:rPr lang="en-US" sz="2200" dirty="0" smtClean="0"/>
              <a:t>(</a:t>
            </a:r>
            <a:r>
              <a:rPr lang="ru-RU" sz="2200" dirty="0" smtClean="0"/>
              <a:t>статусы в </a:t>
            </a:r>
            <a:r>
              <a:rPr lang="en-US" sz="2200" dirty="0" smtClean="0"/>
              <a:t>Gates – A, D)</a:t>
            </a:r>
            <a:endParaRPr lang="ru-RU" sz="2200" dirty="0" smtClean="0">
              <a:latin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746264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6</a:t>
            </a:r>
            <a:r>
              <a:rPr lang="en-US" sz="3200" dirty="0" smtClean="0"/>
              <a:t>. </a:t>
            </a:r>
            <a:r>
              <a:rPr lang="ru-RU" sz="3200" dirty="0" smtClean="0"/>
              <a:t>Передача </a:t>
            </a:r>
            <a:r>
              <a:rPr lang="ru-RU" sz="3200" dirty="0" smtClean="0"/>
              <a:t>изделий на склад ГП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354888" cy="1119353"/>
          </a:xfrm>
        </p:spPr>
        <p:txBody>
          <a:bodyPr>
            <a:normAutofit/>
          </a:bodyPr>
          <a:lstStyle/>
          <a:p>
            <a:pPr lvl="0">
              <a:buClr>
                <a:srgbClr val="92D050"/>
              </a:buCl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28800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D050"/>
              </a:buClr>
            </a:pPr>
            <a:r>
              <a:rPr lang="ru-RU" sz="2200" dirty="0" smtClean="0"/>
              <a:t>После </a:t>
            </a:r>
            <a:r>
              <a:rPr lang="ru-RU" sz="2200" dirty="0" smtClean="0"/>
              <a:t>завершения производства изделия </a:t>
            </a:r>
            <a:r>
              <a:rPr lang="ru-RU" sz="2200" dirty="0" smtClean="0"/>
              <a:t>в </a:t>
            </a:r>
            <a:r>
              <a:rPr lang="en-US" sz="2200" dirty="0" err="1" smtClean="0"/>
              <a:t>A</a:t>
            </a:r>
            <a:r>
              <a:rPr lang="en-US" sz="2200" dirty="0" err="1" smtClean="0"/>
              <a:t>S</a:t>
            </a:r>
            <a:r>
              <a:rPr lang="en-US" sz="2200" dirty="0" err="1" smtClean="0"/>
              <a:t>ervice</a:t>
            </a:r>
            <a:r>
              <a:rPr lang="en-US" sz="2200" dirty="0" smtClean="0"/>
              <a:t> </a:t>
            </a:r>
            <a:r>
              <a:rPr lang="ru-RU" sz="2200" dirty="0" smtClean="0"/>
              <a:t>перейдите </a:t>
            </a:r>
            <a:r>
              <a:rPr lang="ru-RU" sz="2200" dirty="0" smtClean="0"/>
              <a:t>в раздел «Партнерам» – «Производство</a:t>
            </a:r>
            <a:r>
              <a:rPr lang="ru-RU" sz="2200" dirty="0" smtClean="0"/>
              <a:t>», </a:t>
            </a:r>
            <a:endParaRPr lang="ru-RU" sz="2200" dirty="0" smtClean="0"/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200" dirty="0" smtClean="0"/>
              <a:t> </a:t>
            </a:r>
            <a:r>
              <a:rPr lang="ru-RU" sz="2200" dirty="0" smtClean="0"/>
              <a:t>отметьте необходимые изделия; </a:t>
            </a:r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200" dirty="0" smtClean="0"/>
              <a:t> </a:t>
            </a:r>
            <a:r>
              <a:rPr lang="ru-RU" sz="2200" dirty="0" smtClean="0"/>
              <a:t>нажмите кнопку «На склад ГП»;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r="22758"/>
          <a:stretch>
            <a:fillRect/>
          </a:stretch>
        </p:blipFill>
        <p:spPr bwMode="auto">
          <a:xfrm>
            <a:off x="493318" y="3140968"/>
            <a:ext cx="8392798" cy="201622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7. </a:t>
            </a:r>
            <a:r>
              <a:rPr lang="ru-RU" sz="3200" dirty="0" smtClean="0"/>
              <a:t>Отгрузка заказа клиенту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354888" cy="1119353"/>
          </a:xfrm>
        </p:spPr>
        <p:txBody>
          <a:bodyPr>
            <a:normAutofit/>
          </a:bodyPr>
          <a:lstStyle/>
          <a:p>
            <a:pPr lvl="0">
              <a:buClr>
                <a:srgbClr val="92D050"/>
              </a:buCl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28800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 перейдите </a:t>
            </a:r>
            <a:r>
              <a:rPr lang="ru-RU" sz="2200" dirty="0" smtClean="0"/>
              <a:t>в раздел «Корзина»;</a:t>
            </a:r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200" dirty="0" smtClean="0"/>
              <a:t> </a:t>
            </a:r>
            <a:r>
              <a:rPr lang="ru-RU" sz="2200" dirty="0" smtClean="0"/>
              <a:t>отметьте необходимые изделия; </a:t>
            </a:r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200" dirty="0" smtClean="0"/>
              <a:t> </a:t>
            </a:r>
            <a:r>
              <a:rPr lang="ru-RU" sz="2200" dirty="0" smtClean="0"/>
              <a:t>нажмите кнопку (в левом меню) «Отгрузить заказ клиенту».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8797336" cy="278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 smtClean="0"/>
              <a:t>Производство продуктов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354888" cy="1119353"/>
          </a:xfrm>
        </p:spPr>
        <p:txBody>
          <a:bodyPr>
            <a:normAutofit/>
          </a:bodyPr>
          <a:lstStyle/>
          <a:p>
            <a:pPr lvl="0">
              <a:buClr>
                <a:srgbClr val="92D050"/>
              </a:buCl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13699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u="sng" dirty="0" smtClean="0"/>
              <a:t>При получении заказа от клиента в </a:t>
            </a:r>
            <a:r>
              <a:rPr lang="en-US" sz="2200" i="1" u="sng" dirty="0" err="1" smtClean="0"/>
              <a:t>AService</a:t>
            </a:r>
            <a:r>
              <a:rPr lang="en-US" sz="2200" i="1" u="sng" dirty="0" smtClean="0"/>
              <a:t> </a:t>
            </a:r>
            <a:r>
              <a:rPr lang="ru-RU" sz="2200" i="1" u="sng" dirty="0" smtClean="0"/>
              <a:t>в Корзине он отображается со статусом «Проверено ОГК», </a:t>
            </a:r>
            <a:endParaRPr lang="ru-RU" sz="2200" i="1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0875" t="18978" r="22192" b="55448"/>
          <a:stretch>
            <a:fillRect/>
          </a:stretch>
        </p:blipFill>
        <p:spPr bwMode="auto">
          <a:xfrm>
            <a:off x="971600" y="2348880"/>
            <a:ext cx="6480720" cy="16011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216" t="18736" r="16349" b="60324"/>
          <a:stretch>
            <a:fillRect/>
          </a:stretch>
        </p:blipFill>
        <p:spPr bwMode="auto">
          <a:xfrm>
            <a:off x="755576" y="4941168"/>
            <a:ext cx="7416824" cy="13681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4149080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u="sng" dirty="0" smtClean="0"/>
              <a:t>в разделе «Партнерам» - «Заказы клиентов» - со статусом «Согласован с клиентом»</a:t>
            </a:r>
            <a:endParaRPr lang="ru-RU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 smtClean="0"/>
              <a:t>Производство продуктов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354888" cy="1119353"/>
          </a:xfrm>
        </p:spPr>
        <p:txBody>
          <a:bodyPr>
            <a:normAutofit/>
          </a:bodyPr>
          <a:lstStyle/>
          <a:p>
            <a:pPr lvl="0">
              <a:buClr>
                <a:srgbClr val="92D050"/>
              </a:buCl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13699"/>
            <a:ext cx="820891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u="sng" dirty="0" smtClean="0"/>
              <a:t>Обработка заказа выполняется в последовательности:</a:t>
            </a:r>
          </a:p>
          <a:p>
            <a:endParaRPr lang="ru-RU" sz="2200" i="1" u="sng" dirty="0" smtClean="0"/>
          </a:p>
          <a:p>
            <a:pPr marL="457200" indent="-457200">
              <a:buAutoNum type="arabicPeriod"/>
            </a:pPr>
            <a:r>
              <a:rPr lang="ru-RU" sz="2200" dirty="0" smtClean="0"/>
              <a:t>Выставление КП из </a:t>
            </a:r>
            <a:r>
              <a:rPr lang="en-US" sz="2200" dirty="0" err="1" smtClean="0"/>
              <a:t>A</a:t>
            </a:r>
            <a:r>
              <a:rPr lang="en-US" sz="2200" dirty="0" err="1" smtClean="0"/>
              <a:t>Service</a:t>
            </a:r>
            <a:r>
              <a:rPr lang="en-US" sz="2200" dirty="0" smtClean="0"/>
              <a:t> </a:t>
            </a:r>
            <a:r>
              <a:rPr lang="ru-RU" sz="2200" dirty="0" smtClean="0"/>
              <a:t>(</a:t>
            </a:r>
            <a:r>
              <a:rPr lang="ru-RU" sz="2200" u="sng" dirty="0" smtClean="0"/>
              <a:t>при необходимости</a:t>
            </a:r>
            <a:r>
              <a:rPr lang="ru-RU" sz="2200" dirty="0" smtClean="0"/>
              <a:t>);</a:t>
            </a:r>
          </a:p>
          <a:p>
            <a:pPr marL="457200" indent="-457200">
              <a:buAutoNum type="arabicPeriod"/>
            </a:pPr>
            <a:r>
              <a:rPr lang="ru-RU" sz="2200" dirty="0" smtClean="0"/>
              <a:t>Импорт заказа в </a:t>
            </a:r>
            <a:r>
              <a:rPr lang="en-US" sz="2200" dirty="0" smtClean="0"/>
              <a:t>Gates</a:t>
            </a:r>
            <a:r>
              <a:rPr lang="ru-RU" sz="2200" dirty="0" smtClean="0"/>
              <a:t>;</a:t>
            </a:r>
            <a:r>
              <a:rPr lang="ru-RU" sz="2200" dirty="0" smtClean="0"/>
              <a:t> </a:t>
            </a:r>
          </a:p>
          <a:p>
            <a:pPr marL="457200" indent="-457200">
              <a:buAutoNum type="arabicPeriod"/>
            </a:pPr>
            <a:r>
              <a:rPr lang="ru-RU" sz="2200" dirty="0" smtClean="0"/>
              <a:t>Ожидание расчета заказа (</a:t>
            </a:r>
            <a:r>
              <a:rPr lang="ru-RU" sz="2200" dirty="0" smtClean="0"/>
              <a:t>статусы в </a:t>
            </a:r>
            <a:r>
              <a:rPr lang="en-US" sz="2200" dirty="0" smtClean="0"/>
              <a:t>Gates - </a:t>
            </a:r>
            <a:r>
              <a:rPr lang="en-US" sz="2200" dirty="0" smtClean="0"/>
              <a:t>P, S</a:t>
            </a:r>
            <a:r>
              <a:rPr lang="ru-RU" sz="2200" dirty="0" smtClean="0"/>
              <a:t>)</a:t>
            </a:r>
            <a:r>
              <a:rPr lang="en-US" sz="2200" dirty="0" smtClean="0"/>
              <a:t>, </a:t>
            </a:r>
            <a:r>
              <a:rPr lang="ru-RU" sz="2200" dirty="0" smtClean="0"/>
              <a:t>отправка заказа в производство (статус в </a:t>
            </a:r>
            <a:r>
              <a:rPr lang="en-US" sz="2200" dirty="0" smtClean="0"/>
              <a:t>Gates - B</a:t>
            </a:r>
            <a:r>
              <a:rPr lang="ru-RU" sz="2200" dirty="0" smtClean="0"/>
              <a:t>)</a:t>
            </a:r>
            <a:r>
              <a:rPr lang="ru-RU" sz="2200" dirty="0" smtClean="0"/>
              <a:t>;</a:t>
            </a:r>
            <a:endParaRPr lang="en-US" sz="2200" dirty="0" smtClean="0"/>
          </a:p>
          <a:p>
            <a:pPr marL="457200" indent="-457200">
              <a:buAutoNum type="arabicPeriod"/>
            </a:pPr>
            <a:r>
              <a:rPr lang="ru-RU" sz="2200" dirty="0" smtClean="0"/>
              <a:t>Отправка заказа в производство в </a:t>
            </a:r>
            <a:r>
              <a:rPr lang="en-US" sz="2200" dirty="0" err="1" smtClean="0"/>
              <a:t>AS</a:t>
            </a:r>
            <a:r>
              <a:rPr lang="en-US" sz="2200" dirty="0" err="1" smtClean="0"/>
              <a:t>ervice</a:t>
            </a:r>
            <a:r>
              <a:rPr lang="en-US" sz="2200" dirty="0" smtClean="0"/>
              <a:t>;</a:t>
            </a:r>
          </a:p>
          <a:p>
            <a:pPr marL="457200" indent="-457200">
              <a:buAutoNum type="arabicPeriod"/>
            </a:pPr>
            <a:r>
              <a:rPr lang="ru-RU" sz="2200" dirty="0" smtClean="0"/>
              <a:t>Формирование отгрузочных документов и объемов на отгрузку в </a:t>
            </a:r>
            <a:r>
              <a:rPr lang="en-US" sz="2200" dirty="0" smtClean="0"/>
              <a:t>Gates </a:t>
            </a:r>
            <a:r>
              <a:rPr lang="ru-RU" sz="2200" dirty="0" smtClean="0"/>
              <a:t>по окончании производства </a:t>
            </a:r>
            <a:r>
              <a:rPr lang="en-US" sz="2200" dirty="0" smtClean="0"/>
              <a:t>(</a:t>
            </a:r>
            <a:r>
              <a:rPr lang="ru-RU" sz="2200" dirty="0" smtClean="0"/>
              <a:t>статусы в </a:t>
            </a:r>
            <a:r>
              <a:rPr lang="en-US" sz="2200" dirty="0" smtClean="0"/>
              <a:t>Gates – A, D)</a:t>
            </a:r>
            <a:r>
              <a:rPr lang="ru-RU" sz="2200" dirty="0" smtClean="0"/>
              <a:t>;</a:t>
            </a:r>
          </a:p>
          <a:p>
            <a:pPr marL="457200" indent="-457200">
              <a:buAutoNum type="arabicPeriod"/>
            </a:pPr>
            <a:r>
              <a:rPr lang="ru-RU" sz="2200" dirty="0" smtClean="0"/>
              <a:t>Передача изделий на склад ГП в </a:t>
            </a:r>
            <a:r>
              <a:rPr lang="en-US" sz="2200" dirty="0" err="1" smtClean="0"/>
              <a:t>A</a:t>
            </a:r>
            <a:r>
              <a:rPr lang="en-US" sz="2200" dirty="0" err="1" smtClean="0"/>
              <a:t>S</a:t>
            </a:r>
            <a:r>
              <a:rPr lang="en-US" sz="2200" dirty="0" err="1" smtClean="0"/>
              <a:t>ervice</a:t>
            </a:r>
            <a:r>
              <a:rPr lang="ru-RU" sz="2200" dirty="0" smtClean="0"/>
              <a:t>;</a:t>
            </a:r>
          </a:p>
          <a:p>
            <a:pPr marL="457200" indent="-457200">
              <a:buAutoNum type="arabicPeriod"/>
            </a:pPr>
            <a:r>
              <a:rPr lang="ru-RU" sz="2200" dirty="0" smtClean="0"/>
              <a:t>Отгрузка заказа клиенту </a:t>
            </a:r>
            <a:r>
              <a:rPr lang="ru-RU" sz="2200" dirty="0" smtClean="0"/>
              <a:t>в </a:t>
            </a:r>
            <a:r>
              <a:rPr lang="en-US" sz="2200" dirty="0" err="1" smtClean="0"/>
              <a:t>A</a:t>
            </a:r>
            <a:r>
              <a:rPr lang="en-US" sz="2200" dirty="0" err="1" smtClean="0"/>
              <a:t>S</a:t>
            </a:r>
            <a:r>
              <a:rPr lang="en-US" sz="2200" dirty="0" err="1" smtClean="0"/>
              <a:t>ervice</a:t>
            </a:r>
            <a:r>
              <a:rPr lang="ru-RU" sz="2200" dirty="0" smtClean="0"/>
              <a:t>.</a:t>
            </a:r>
            <a:endParaRPr lang="ru-RU" sz="2200" dirty="0" smtClean="0"/>
          </a:p>
          <a:p>
            <a:pPr marL="457200" indent="-457200">
              <a:buAutoNum type="arabicPeriod"/>
            </a:pPr>
            <a:endParaRPr lang="ru-RU" sz="2200" i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1. </a:t>
            </a:r>
            <a:r>
              <a:rPr lang="ru-RU" sz="3200" dirty="0" smtClean="0"/>
              <a:t>Выставление </a:t>
            </a:r>
            <a:r>
              <a:rPr lang="ru-RU" sz="3200" dirty="0" smtClean="0"/>
              <a:t>КП из </a:t>
            </a:r>
            <a:r>
              <a:rPr lang="en-US" sz="3200" dirty="0" err="1" smtClean="0"/>
              <a:t>AService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354888" cy="1119353"/>
          </a:xfrm>
        </p:spPr>
        <p:txBody>
          <a:bodyPr>
            <a:normAutofit/>
          </a:bodyPr>
          <a:lstStyle/>
          <a:p>
            <a:pPr lvl="0">
              <a:buClr>
                <a:srgbClr val="92D050"/>
              </a:buCl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00808"/>
            <a:ext cx="59046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Чтобы выставить коммерческое предложение в </a:t>
            </a:r>
            <a:r>
              <a:rPr lang="en-US" sz="2200" dirty="0" err="1" smtClean="0"/>
              <a:t>Aservice</a:t>
            </a:r>
            <a:r>
              <a:rPr lang="en-US" sz="2200" dirty="0" smtClean="0"/>
              <a:t> </a:t>
            </a:r>
            <a:r>
              <a:rPr lang="ru-RU" sz="2200" dirty="0" smtClean="0"/>
              <a:t>необходимо перейти в раздел «Партнерам» - «</a:t>
            </a:r>
            <a:r>
              <a:rPr lang="ru-RU" sz="2200" dirty="0" smtClean="0"/>
              <a:t>З</a:t>
            </a:r>
            <a:r>
              <a:rPr lang="ru-RU" sz="2200" dirty="0" smtClean="0"/>
              <a:t>аказы клиентов», выбрать необходимый заказ и нажать кнопку «Печать КП».</a:t>
            </a:r>
          </a:p>
          <a:p>
            <a:r>
              <a:rPr lang="ru-RU" sz="2200" dirty="0" smtClean="0"/>
              <a:t>КП сохранить и отправить на согласование клиенту.</a:t>
            </a:r>
            <a:endParaRPr lang="ru-RU" sz="2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29" t="18552" r="51896" b="60245"/>
          <a:stretch>
            <a:fillRect/>
          </a:stretch>
        </p:blipFill>
        <p:spPr bwMode="auto">
          <a:xfrm>
            <a:off x="467544" y="4149080"/>
            <a:ext cx="6240693" cy="15361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72884" t="18552" r="16183" b="60245"/>
          <a:stretch>
            <a:fillRect/>
          </a:stretch>
        </p:blipFill>
        <p:spPr bwMode="auto">
          <a:xfrm>
            <a:off x="6804248" y="4149079"/>
            <a:ext cx="1440160" cy="15361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5119" t="6300" r="85626" b="73401"/>
          <a:stretch>
            <a:fillRect/>
          </a:stretch>
        </p:blipFill>
        <p:spPr bwMode="auto">
          <a:xfrm>
            <a:off x="6804248" y="1772816"/>
            <a:ext cx="1692696" cy="20882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660232" y="2060848"/>
            <a:ext cx="172819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5445224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869160"/>
            <a:ext cx="23762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1. </a:t>
            </a:r>
            <a:r>
              <a:rPr lang="ru-RU" sz="3200" dirty="0" smtClean="0"/>
              <a:t>Выставление КП из </a:t>
            </a:r>
            <a:r>
              <a:rPr lang="en-US" sz="3200" dirty="0" err="1" smtClean="0"/>
              <a:t>AService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354888" cy="1119353"/>
          </a:xfrm>
        </p:spPr>
        <p:txBody>
          <a:bodyPr>
            <a:normAutofit/>
          </a:bodyPr>
          <a:lstStyle/>
          <a:p>
            <a:pPr lvl="0">
              <a:buClr>
                <a:srgbClr val="92D050"/>
              </a:buCl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13699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После получения согласовани</a:t>
            </a:r>
            <a:r>
              <a:rPr lang="ru-RU" sz="2200" dirty="0" smtClean="0"/>
              <a:t>я в разделе «Партнерам» - «Заказы клиентов» нажать кнопку «Заказ согласован клиентом»</a:t>
            </a:r>
            <a:endParaRPr lang="ru-RU" sz="22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729" t="18552" r="51896" b="52625"/>
          <a:stretch>
            <a:fillRect/>
          </a:stretch>
        </p:blipFill>
        <p:spPr bwMode="auto">
          <a:xfrm>
            <a:off x="467544" y="2852936"/>
            <a:ext cx="6240693" cy="20882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72884" t="18552" r="16183" b="52625"/>
          <a:stretch>
            <a:fillRect/>
          </a:stretch>
        </p:blipFill>
        <p:spPr bwMode="auto">
          <a:xfrm>
            <a:off x="6804248" y="2852935"/>
            <a:ext cx="1440160" cy="20882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5536" y="4653136"/>
            <a:ext cx="25922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221088"/>
            <a:ext cx="28803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2. Импорт заказов в </a:t>
            </a:r>
            <a:r>
              <a:rPr lang="en-US" sz="3200" dirty="0" smtClean="0"/>
              <a:t>Gates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354888" cy="1191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Для импорта заказов из </a:t>
            </a:r>
            <a:r>
              <a:rPr lang="en-US" sz="2200" dirty="0" err="1" smtClean="0"/>
              <a:t>AService</a:t>
            </a:r>
            <a:r>
              <a:rPr lang="en-US" sz="2200" dirty="0" smtClean="0"/>
              <a:t> </a:t>
            </a:r>
            <a:r>
              <a:rPr lang="ru-RU" sz="2200" dirty="0" smtClean="0"/>
              <a:t>в </a:t>
            </a:r>
            <a:r>
              <a:rPr lang="en-US" sz="2200" dirty="0" smtClean="0"/>
              <a:t>Gates</a:t>
            </a:r>
            <a:r>
              <a:rPr lang="ru-RU" sz="2200" dirty="0" smtClean="0"/>
              <a:t> необходимо выполнить следующее:</a:t>
            </a:r>
          </a:p>
          <a:p>
            <a:pPr marL="457200" indent="-457200">
              <a:buClr>
                <a:srgbClr val="92D050"/>
              </a:buClr>
              <a:buSzPct val="100000"/>
              <a:buFont typeface="+mj-lt"/>
              <a:buAutoNum type="arabicPeriod"/>
            </a:pPr>
            <a:r>
              <a:rPr lang="en-US" sz="2200" dirty="0" smtClean="0"/>
              <a:t> </a:t>
            </a:r>
            <a:r>
              <a:rPr lang="ru-RU" sz="2200" dirty="0" smtClean="0"/>
              <a:t>создать заказ в </a:t>
            </a:r>
            <a:r>
              <a:rPr lang="en-US" sz="2200" dirty="0" err="1" smtClean="0"/>
              <a:t>AService</a:t>
            </a:r>
            <a:r>
              <a:rPr lang="en-US" sz="2200" dirty="0" smtClean="0"/>
              <a:t> </a:t>
            </a:r>
            <a:r>
              <a:rPr lang="en-US" sz="1800" dirty="0" smtClean="0"/>
              <a:t>(</a:t>
            </a:r>
            <a:r>
              <a:rPr lang="ru-RU" sz="1800" dirty="0" smtClean="0"/>
              <a:t>для вводимых менеджерами ПСБЕ заказов</a:t>
            </a:r>
            <a:r>
              <a:rPr lang="en-US" sz="1800" dirty="0" smtClean="0"/>
              <a:t>)</a:t>
            </a:r>
            <a:r>
              <a:rPr lang="ru-RU" sz="2200" dirty="0" smtClean="0"/>
              <a:t>;</a:t>
            </a:r>
            <a:endParaRPr lang="ru-RU" sz="2200" dirty="0" smtClean="0"/>
          </a:p>
          <a:p>
            <a:pPr marL="457200" indent="-457200">
              <a:buClr>
                <a:srgbClr val="92D050"/>
              </a:buClr>
              <a:buSzPct val="100000"/>
              <a:buFont typeface="+mj-lt"/>
              <a:buAutoNum type="arabicPeriod"/>
            </a:pPr>
            <a:r>
              <a:rPr lang="ru-RU" sz="2200" dirty="0" smtClean="0"/>
              <a:t> войти в </a:t>
            </a:r>
            <a:r>
              <a:rPr lang="en-US" sz="2200" dirty="0" smtClean="0"/>
              <a:t>Gates</a:t>
            </a:r>
            <a:r>
              <a:rPr lang="ru-RU" sz="2200" dirty="0" smtClean="0"/>
              <a:t> в раздел «Клиенты», выбрать Клиента;</a:t>
            </a:r>
          </a:p>
          <a:p>
            <a:pPr marL="457200" indent="-457200">
              <a:buClr>
                <a:srgbClr val="92D050"/>
              </a:buClr>
              <a:buSzPct val="100000"/>
              <a:buFont typeface="+mj-lt"/>
              <a:buAutoNum type="arabicPeriod"/>
            </a:pPr>
            <a:r>
              <a:rPr lang="ru-RU" sz="2200" dirty="0" smtClean="0"/>
              <a:t> во вкладке «Заказы» выбрать пункт «Импорт секционных ворот из </a:t>
            </a:r>
            <a:r>
              <a:rPr lang="en-US" sz="2200" dirty="0" err="1" smtClean="0"/>
              <a:t>AService</a:t>
            </a:r>
            <a:r>
              <a:rPr lang="ru-RU" sz="2200" dirty="0" smtClean="0"/>
              <a:t>»;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15189"/>
          <a:stretch>
            <a:fillRect/>
          </a:stretch>
        </p:blipFill>
        <p:spPr bwMode="auto">
          <a:xfrm>
            <a:off x="755576" y="3933056"/>
            <a:ext cx="4176464" cy="2619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868144" y="4149080"/>
            <a:ext cx="2952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D050"/>
              </a:buClr>
            </a:pPr>
            <a:r>
              <a:rPr lang="ru-RU" i="1" dirty="0" smtClean="0">
                <a:solidFill>
                  <a:srgbClr val="FF0000"/>
                </a:solidFill>
              </a:rPr>
              <a:t>!</a:t>
            </a:r>
            <a:r>
              <a:rPr lang="ru-RU" i="1" dirty="0" smtClean="0"/>
              <a:t> Импортировать заказ в </a:t>
            </a:r>
            <a:r>
              <a:rPr lang="en-US" i="1" dirty="0" smtClean="0"/>
              <a:t>Gates</a:t>
            </a:r>
            <a:r>
              <a:rPr lang="ru-RU" i="1" dirty="0" smtClean="0"/>
              <a:t> можно изделия с любым статусом. Рекомендуется импортировать согласованные с клиентом заказы.</a:t>
            </a:r>
          </a:p>
        </p:txBody>
      </p:sp>
    </p:spTree>
    <p:extLst>
      <p:ext uri="{BB962C8B-B14F-4D97-AF65-F5344CB8AC3E}">
        <p14:creationId xmlns:p14="http://schemas.microsoft.com/office/powerpoint/2010/main" xmlns="" val="16020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8172" b="51506"/>
          <a:stretch>
            <a:fillRect/>
          </a:stretch>
        </p:blipFill>
        <p:spPr bwMode="auto">
          <a:xfrm>
            <a:off x="1835696" y="3573016"/>
            <a:ext cx="5472608" cy="288032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2. Импорт заказов в </a:t>
            </a:r>
            <a:r>
              <a:rPr lang="en-US" sz="3200" dirty="0" smtClean="0"/>
              <a:t>Gates 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282880" cy="831321"/>
          </a:xfrm>
        </p:spPr>
        <p:txBody>
          <a:bodyPr>
            <a:noAutofit/>
          </a:bodyPr>
          <a:lstStyle/>
          <a:p>
            <a:pPr marL="457200" indent="-457200">
              <a:buClr>
                <a:srgbClr val="92D050"/>
              </a:buClr>
              <a:buSzPct val="100000"/>
              <a:buFont typeface="+mj-lt"/>
              <a:buAutoNum type="arabicPeriod" startAt="4"/>
            </a:pPr>
            <a:r>
              <a:rPr lang="ru-RU" sz="2200" dirty="0" smtClean="0"/>
              <a:t>Далее откроется форма:</a:t>
            </a:r>
          </a:p>
          <a:p>
            <a:pPr marL="457200" indent="-457200">
              <a:buClr>
                <a:srgbClr val="92D050"/>
              </a:buClr>
              <a:buSzPct val="100000"/>
              <a:buFont typeface="Wingdings" pitchFamily="2" charset="2"/>
              <a:buChar char="Ø"/>
            </a:pPr>
            <a:r>
              <a:rPr lang="ru-RU" sz="2200" dirty="0" smtClean="0"/>
              <a:t>в поле </a:t>
            </a:r>
            <a:r>
              <a:rPr lang="en-US" sz="2200" dirty="0" err="1" smtClean="0"/>
              <a:t>Ordeld</a:t>
            </a:r>
            <a:r>
              <a:rPr lang="ru-RU" sz="2200" dirty="0" smtClean="0"/>
              <a:t> необходимо внести Код заказа из </a:t>
            </a:r>
            <a:r>
              <a:rPr lang="en-US" sz="2200" dirty="0" err="1" smtClean="0"/>
              <a:t>A</a:t>
            </a:r>
            <a:r>
              <a:rPr lang="en-US" sz="2200" dirty="0" err="1" smtClean="0"/>
              <a:t>S</a:t>
            </a:r>
            <a:r>
              <a:rPr lang="en-US" sz="2200" dirty="0" err="1" smtClean="0"/>
              <a:t>ervice</a:t>
            </a:r>
            <a:r>
              <a:rPr lang="ru-RU" sz="2200" dirty="0" smtClean="0"/>
              <a:t>, указанный в разделе «Партнерам» - «Заказы клиентов»;</a:t>
            </a:r>
          </a:p>
          <a:p>
            <a:pPr marL="457200" indent="-457200">
              <a:buClr>
                <a:srgbClr val="92D050"/>
              </a:buClr>
              <a:buSzPct val="100000"/>
              <a:buFont typeface="Wingdings" pitchFamily="2" charset="2"/>
              <a:buChar char="Ø"/>
            </a:pPr>
            <a:r>
              <a:rPr lang="ru-RU" sz="2200" dirty="0" smtClean="0"/>
              <a:t>в поле «Клиент </a:t>
            </a:r>
            <a:r>
              <a:rPr lang="en-US" sz="2200" dirty="0" smtClean="0"/>
              <a:t>Gates </a:t>
            </a:r>
            <a:r>
              <a:rPr lang="ru-RU" sz="2200" dirty="0" smtClean="0"/>
              <a:t>для загрузки» проверить, правильно ли указан Клиент, для которого будет импортироваться заказ; 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5229200"/>
            <a:ext cx="16561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08920"/>
            <a:ext cx="4289846" cy="381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2. Импорт заказов в </a:t>
            </a:r>
            <a:r>
              <a:rPr lang="en-US" sz="3200" dirty="0" smtClean="0"/>
              <a:t>Gates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138864" cy="759313"/>
          </a:xfrm>
        </p:spPr>
        <p:txBody>
          <a:bodyPr>
            <a:noAutofit/>
          </a:bodyPr>
          <a:lstStyle/>
          <a:p>
            <a:pPr marL="457200" indent="-457200">
              <a:buClr>
                <a:srgbClr val="92D050"/>
              </a:buClr>
              <a:buSzPct val="100000"/>
              <a:buFont typeface="+mj-lt"/>
              <a:buAutoNum type="arabicPeriod" startAt="5"/>
            </a:pPr>
            <a:r>
              <a:rPr lang="ru-RU" sz="2200" dirty="0" smtClean="0"/>
              <a:t>После того, как внесли Код заказа из </a:t>
            </a:r>
            <a:r>
              <a:rPr lang="en-US" sz="2200" dirty="0" err="1" smtClean="0"/>
              <a:t>AService</a:t>
            </a:r>
            <a:r>
              <a:rPr lang="ru-RU" sz="2200" dirty="0" smtClean="0"/>
              <a:t>, необходимо нажать кнопку «Начать». </a:t>
            </a:r>
          </a:p>
          <a:p>
            <a:pPr marL="0" indent="0">
              <a:buNone/>
            </a:pPr>
            <a:r>
              <a:rPr lang="ru-RU" sz="2200" dirty="0" smtClean="0"/>
              <a:t>Когда импорт завершится, </a:t>
            </a:r>
            <a:r>
              <a:rPr lang="ru-RU" sz="2200" dirty="0" smtClean="0"/>
              <a:t>появится </a:t>
            </a:r>
            <a:r>
              <a:rPr lang="ru-RU" sz="2200" dirty="0" smtClean="0"/>
              <a:t>сообщение: «Импорт завершен»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3068960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2. Импорт заказов в </a:t>
            </a:r>
            <a:r>
              <a:rPr lang="en-US" sz="3200" dirty="0" smtClean="0"/>
              <a:t>Gates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210872" cy="543289"/>
          </a:xfrm>
        </p:spPr>
        <p:txBody>
          <a:bodyPr>
            <a:normAutofit fontScale="62500" lnSpcReduction="20000"/>
          </a:bodyPr>
          <a:lstStyle/>
          <a:p>
            <a:pPr marL="0" indent="0">
              <a:buClr>
                <a:srgbClr val="92D050"/>
              </a:buClr>
              <a:buNone/>
            </a:pPr>
            <a:r>
              <a:rPr lang="ru-RU" dirty="0" smtClean="0"/>
              <a:t>В поле сообщений также могут появляться комментарии к возникающим проблемам импорта.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40645"/>
          <a:stretch>
            <a:fillRect/>
          </a:stretch>
        </p:blipFill>
        <p:spPr bwMode="auto">
          <a:xfrm>
            <a:off x="1979712" y="2132856"/>
            <a:ext cx="52578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4149080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данном примере ворота из заказа уже были импортированы в </a:t>
            </a:r>
            <a:r>
              <a:rPr lang="en-US" dirty="0" smtClean="0"/>
              <a:t>Gates </a:t>
            </a:r>
            <a:r>
              <a:rPr lang="ru-RU" dirty="0" smtClean="0"/>
              <a:t>и в заказе нет других ворот, подлежащих импорту.</a:t>
            </a:r>
          </a:p>
          <a:p>
            <a:endParaRPr lang="ru-RU" dirty="0" smtClean="0"/>
          </a:p>
          <a:p>
            <a:r>
              <a:rPr lang="ru-RU" i="1" dirty="0" smtClean="0"/>
              <a:t>В случае возникновения критичных ошибок импорта каких-либо ворот в заказе загрузка всего заказа будет отменена. О таких ситуациях необходимо сообщать программистам (</a:t>
            </a:r>
            <a:r>
              <a:rPr lang="en-US" i="1" dirty="0" err="1" smtClean="0"/>
              <a:t>AService</a:t>
            </a:r>
            <a:r>
              <a:rPr lang="en-US" i="1" dirty="0" smtClean="0"/>
              <a:t> </a:t>
            </a:r>
            <a:r>
              <a:rPr lang="en-US" i="1" dirty="0" smtClean="0"/>
              <a:t>/ </a:t>
            </a:r>
            <a:r>
              <a:rPr lang="ru-RU" i="1" dirty="0" smtClean="0"/>
              <a:t>раздел Поддержка) с указанием номера заказа, с которым возникли затруднения.</a:t>
            </a:r>
            <a:endParaRPr lang="ru-RU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F2F2F2"/>
      </a:lt2>
      <a:accent1>
        <a:srgbClr val="7FD13B"/>
      </a:accent1>
      <a:accent2>
        <a:srgbClr val="FFC000"/>
      </a:accent2>
      <a:accent3>
        <a:srgbClr val="EA157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1302</TotalTime>
  <Words>588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ASErvice Производство продуктов </vt:lpstr>
      <vt:lpstr>Производство продуктов</vt:lpstr>
      <vt:lpstr>Производство продуктов</vt:lpstr>
      <vt:lpstr>1. Выставление КП из AService</vt:lpstr>
      <vt:lpstr>1. Выставление КП из AService</vt:lpstr>
      <vt:lpstr>2. Импорт заказов в Gates </vt:lpstr>
      <vt:lpstr>2. Импорт заказов в Gates </vt:lpstr>
      <vt:lpstr>2. Импорт заказов в Gates </vt:lpstr>
      <vt:lpstr>2. Импорт заказов в Gates </vt:lpstr>
      <vt:lpstr>2. Импорт заказов в Gates 3. Ожидание изготовления</vt:lpstr>
      <vt:lpstr>4. Отправка заказа в производство</vt:lpstr>
      <vt:lpstr>5. Формирование отгрузочных объемов </vt:lpstr>
      <vt:lpstr>6. Передача изделий на склад ГП</vt:lpstr>
      <vt:lpstr>7. Отгрузка заказа клиенту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Регистрация пользователя</dc:title>
  <dc:creator>admin</dc:creator>
  <cp:lastModifiedBy>kovalets</cp:lastModifiedBy>
  <cp:revision>171</cp:revision>
  <dcterms:created xsi:type="dcterms:W3CDTF">2014-05-25T09:32:29Z</dcterms:created>
  <dcterms:modified xsi:type="dcterms:W3CDTF">2015-12-08T10:04:22Z</dcterms:modified>
</cp:coreProperties>
</file>